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cap="none" baseline="0" dirty="0"/>
              <a:t>Analysis of 2016/17 Expenditure by activity</a:t>
            </a:r>
          </a:p>
        </c:rich>
      </c:tx>
      <c:layout>
        <c:manualLayout>
          <c:xMode val="edge"/>
          <c:yMode val="edge"/>
          <c:x val="0.13865478170657095"/>
          <c:y val="2.4712878486965852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CE3F-4492-AB43-E7AC02230AE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CE3F-4492-AB43-E7AC02230AE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CE3F-4492-AB43-E7AC02230AE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CE3F-4492-AB43-E7AC02230AE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CE3F-4492-AB43-E7AC02230AE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CE3F-4492-AB43-E7AC02230AE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CE3F-4492-AB43-E7AC02230AE0}"/>
              </c:ext>
            </c:extLst>
          </c:dPt>
          <c:dLbls>
            <c:dLbl>
              <c:idx val="0"/>
              <c:layout>
                <c:manualLayout>
                  <c:x val="-1.0062893081761006E-2"/>
                  <c:y val="-1.275917065390749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CE3F-4492-AB43-E7AC02230AE0}"/>
                </c:ext>
              </c:extLst>
            </c:dLbl>
            <c:dLbl>
              <c:idx val="1"/>
              <c:layout>
                <c:manualLayout>
                  <c:x val="0.19422959264307105"/>
                  <c:y val="5.388307021061326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CE3F-4492-AB43-E7AC02230AE0}"/>
                </c:ext>
              </c:extLst>
            </c:dLbl>
            <c:dLbl>
              <c:idx val="2"/>
              <c:layout>
                <c:manualLayout>
                  <c:x val="0.14747730050196434"/>
                  <c:y val="0.1209090973734804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CE3F-4492-AB43-E7AC02230A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Expenditure!$D$4:$D$10</c:f>
              <c:strCache>
                <c:ptCount val="7"/>
                <c:pt idx="0">
                  <c:v>Academic Departments</c:v>
                </c:pt>
                <c:pt idx="1">
                  <c:v>Academic Support Services</c:v>
                </c:pt>
                <c:pt idx="2">
                  <c:v>Residences &amp; Catering</c:v>
                </c:pt>
                <c:pt idx="3">
                  <c:v>Estates</c:v>
                </c:pt>
                <c:pt idx="4">
                  <c:v>Administration</c:v>
                </c:pt>
                <c:pt idx="5">
                  <c:v>Other Expenses</c:v>
                </c:pt>
                <c:pt idx="6">
                  <c:v>BG Ltd </c:v>
                </c:pt>
              </c:strCache>
            </c:strRef>
          </c:cat>
          <c:val>
            <c:numRef>
              <c:f>Expenditure!$E$4:$E$10</c:f>
              <c:numCache>
                <c:formatCode>0%</c:formatCode>
                <c:ptCount val="7"/>
                <c:pt idx="0">
                  <c:v>0.30454460619634194</c:v>
                </c:pt>
                <c:pt idx="1">
                  <c:v>5.4964539007092202E-2</c:v>
                </c:pt>
                <c:pt idx="2">
                  <c:v>2.4916013437849945E-2</c:v>
                </c:pt>
                <c:pt idx="3">
                  <c:v>7.2881672265770817E-2</c:v>
                </c:pt>
                <c:pt idx="4">
                  <c:v>0.2774822695035461</c:v>
                </c:pt>
                <c:pt idx="5">
                  <c:v>0.22335759611795447</c:v>
                </c:pt>
                <c:pt idx="6">
                  <c:v>4.1853303471444572E-2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CE3F-4492-AB43-E7AC02230AE0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aseline="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cap="none" baseline="0" dirty="0"/>
              <a:t>Analysis of 2015/16 Expenditure by activity</a:t>
            </a:r>
          </a:p>
        </c:rich>
      </c:tx>
      <c:layout>
        <c:manualLayout>
          <c:xMode val="edge"/>
          <c:yMode val="edge"/>
          <c:x val="0.1078675720058882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v>Series 1</c:v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E8C-4023-A890-198A726018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E8C-4023-A890-198A726018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E8C-4023-A890-198A726018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E8C-4023-A890-198A726018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6E8C-4023-A890-198A726018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6E8C-4023-A890-198A726018A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6E8C-4023-A890-198A726018A0}"/>
              </c:ext>
            </c:extLst>
          </c:dPt>
          <c:dLbls>
            <c:dLbl>
              <c:idx val="1"/>
              <c:layout>
                <c:manualLayout>
                  <c:x val="0.19014814326185958"/>
                  <c:y val="6.012520244913147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E8C-4023-A890-198A726018A0}"/>
                </c:ext>
              </c:extLst>
            </c:dLbl>
            <c:dLbl>
              <c:idx val="2"/>
              <c:layout>
                <c:manualLayout>
                  <c:x val="0.15983467114765026"/>
                  <c:y val="0.1593317864901984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6E8C-4023-A890-198A726018A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Expenditure!$D$18:$D$24</c:f>
              <c:strCache>
                <c:ptCount val="7"/>
                <c:pt idx="0">
                  <c:v>Academic Departments</c:v>
                </c:pt>
                <c:pt idx="1">
                  <c:v>Academic Support Services</c:v>
                </c:pt>
                <c:pt idx="2">
                  <c:v>Residences &amp; Catering</c:v>
                </c:pt>
                <c:pt idx="3">
                  <c:v>Estates</c:v>
                </c:pt>
                <c:pt idx="4">
                  <c:v>Administration</c:v>
                </c:pt>
                <c:pt idx="5">
                  <c:v>Other Expenses</c:v>
                </c:pt>
                <c:pt idx="6">
                  <c:v>BG Ltd </c:v>
                </c:pt>
              </c:strCache>
            </c:strRef>
          </c:cat>
          <c:val>
            <c:numRef>
              <c:f>Expenditure!$E$18:$E$24</c:f>
              <c:numCache>
                <c:formatCode>0%</c:formatCode>
                <c:ptCount val="7"/>
                <c:pt idx="0">
                  <c:v>0.32203844914617119</c:v>
                </c:pt>
                <c:pt idx="1">
                  <c:v>3.7589947374073673E-2</c:v>
                </c:pt>
                <c:pt idx="2">
                  <c:v>2.7172161958973259E-2</c:v>
                </c:pt>
                <c:pt idx="3">
                  <c:v>7.1206100311459561E-2</c:v>
                </c:pt>
                <c:pt idx="4">
                  <c:v>0.31366126087423479</c:v>
                </c:pt>
                <c:pt idx="5">
                  <c:v>0.18317044356137901</c:v>
                </c:pt>
                <c:pt idx="6">
                  <c:v>4.5161636773708519E-2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6E8C-4023-A890-198A726018A0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aseline="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13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16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176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37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61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9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065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433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534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891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670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CBCEA-2FC3-4E51-BA78-42705CC0BFA6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04E6D-68EE-4D6B-97DA-107FCFE6DD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307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" y="0"/>
            <a:ext cx="12192000" cy="1311275"/>
          </a:xfrm>
          <a:prstGeom prst="rect">
            <a:avLst/>
          </a:prstGeom>
          <a:gradFill flip="none" rotWithShape="1">
            <a:gsLst>
              <a:gs pos="48000">
                <a:srgbClr val="550051"/>
              </a:gs>
              <a:gs pos="100000">
                <a:schemeClr val="bg1">
                  <a:lumMod val="10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pic>
        <p:nvPicPr>
          <p:cNvPr id="3075" name="Picture 5" descr="BG Logo (reversed, full, png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52"/>
          <a:stretch>
            <a:fillRect/>
          </a:stretch>
        </p:blipFill>
        <p:spPr bwMode="auto">
          <a:xfrm>
            <a:off x="1631950" y="115888"/>
            <a:ext cx="2592388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-1" y="6624638"/>
            <a:ext cx="12192001" cy="260350"/>
          </a:xfrm>
          <a:prstGeom prst="rect">
            <a:avLst/>
          </a:prstGeom>
          <a:solidFill>
            <a:srgbClr val="55005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1631950" y="6597650"/>
            <a:ext cx="90360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1200">
                <a:solidFill>
                  <a:schemeClr val="bg1"/>
                </a:solidFill>
                <a:latin typeface="Franklin Gothic Book" panose="020B0503020102020204" pitchFamily="34" charset="0"/>
              </a:rPr>
              <a:t>www.bishopg.ac.uk</a:t>
            </a:r>
          </a:p>
        </p:txBody>
      </p:sp>
      <p:sp>
        <p:nvSpPr>
          <p:cNvPr id="3078" name="Text Box 16"/>
          <p:cNvSpPr txBox="1">
            <a:spLocks noChangeArrowheads="1"/>
          </p:cNvSpPr>
          <p:nvPr/>
        </p:nvSpPr>
        <p:spPr bwMode="auto">
          <a:xfrm>
            <a:off x="1703388" y="1989138"/>
            <a:ext cx="77771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dirty="0">
                <a:latin typeface="Calibri" panose="020F0502020204030204" pitchFamily="34" charset="0"/>
              </a:rPr>
              <a:t> </a:t>
            </a:r>
            <a:endParaRPr lang="en-GB" altLang="en-US" sz="2000" dirty="0">
              <a:latin typeface="Calibri" panose="020F0502020204030204" pitchFamily="34" charset="0"/>
            </a:endParaRPr>
          </a:p>
        </p:txBody>
      </p:sp>
      <p:pic>
        <p:nvPicPr>
          <p:cNvPr id="307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0"/>
            <a:ext cx="3168650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 Box 15"/>
          <p:cNvSpPr txBox="1">
            <a:spLocks noChangeArrowheads="1"/>
          </p:cNvSpPr>
          <p:nvPr/>
        </p:nvSpPr>
        <p:spPr bwMode="auto">
          <a:xfrm>
            <a:off x="0" y="1379538"/>
            <a:ext cx="12192000" cy="461962"/>
          </a:xfrm>
          <a:prstGeom prst="rect">
            <a:avLst/>
          </a:prstGeom>
          <a:solidFill>
            <a:srgbClr val="5500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400" b="1" dirty="0">
                <a:solidFill>
                  <a:srgbClr val="550051"/>
                </a:solidFill>
                <a:latin typeface="Calibri" panose="020F0502020204030204" pitchFamily="34" charset="0"/>
              </a:rPr>
              <a:t>S</a:t>
            </a:r>
            <a:r>
              <a:rPr lang="en-GB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WHERE DOES YOUR STUDENT FEE GO EACH YEAR?</a:t>
            </a:r>
            <a:endParaRPr lang="en-GB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/>
          </p:nvPr>
        </p:nvGraphicFramePr>
        <p:xfrm>
          <a:off x="5521954" y="2017170"/>
          <a:ext cx="5112568" cy="4224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/>
          </p:nvPr>
        </p:nvGraphicFramePr>
        <p:xfrm>
          <a:off x="1703388" y="2003154"/>
          <a:ext cx="4608512" cy="4224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9511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Franklin Gothic Book</vt:lpstr>
      <vt:lpstr>Frutiger 55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Robson</dc:creator>
  <cp:lastModifiedBy>David Robson</cp:lastModifiedBy>
  <cp:revision>1</cp:revision>
  <dcterms:created xsi:type="dcterms:W3CDTF">2018-05-15T14:39:13Z</dcterms:created>
  <dcterms:modified xsi:type="dcterms:W3CDTF">2018-05-15T14:39:31Z</dcterms:modified>
</cp:coreProperties>
</file>