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6"/>
  </p:sldMasterIdLst>
  <p:sldIdLst>
    <p:sldId id="256" r:id="rId7"/>
    <p:sldId id="257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500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718" autoAdjust="0"/>
  </p:normalViewPr>
  <p:slideViewPr>
    <p:cSldViewPr>
      <p:cViewPr varScale="1">
        <p:scale>
          <a:sx n="115" d="100"/>
          <a:sy n="115" d="100"/>
        </p:scale>
        <p:origin x="1476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1.xml"/><Relationship Id="rId11" Type="http://schemas.openxmlformats.org/officeDocument/2006/relationships/theme" Target="theme/theme1.xml"/><Relationship Id="rId5" Type="http://schemas.openxmlformats.org/officeDocument/2006/relationships/customXml" Target="../customXml/item5.xml"/><Relationship Id="rId10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Income £000's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'breakdown of income'!$B$2</c:f>
              <c:strCache>
                <c:ptCount val="1"/>
                <c:pt idx="0">
                  <c:v>2015/16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'breakdown of income'!$A$3:$A$7</c:f>
              <c:strCache>
                <c:ptCount val="5"/>
                <c:pt idx="0">
                  <c:v>Tuition Fees</c:v>
                </c:pt>
                <c:pt idx="1">
                  <c:v>Funding Council Grants</c:v>
                </c:pt>
                <c:pt idx="2">
                  <c:v>Investment Income</c:v>
                </c:pt>
                <c:pt idx="3">
                  <c:v>Residences, catering and conferences</c:v>
                </c:pt>
                <c:pt idx="4">
                  <c:v>Other Income</c:v>
                </c:pt>
              </c:strCache>
            </c:strRef>
          </c:cat>
          <c:val>
            <c:numRef>
              <c:f>'breakdown of income'!$B$3:$B$7</c:f>
              <c:numCache>
                <c:formatCode>General</c:formatCode>
                <c:ptCount val="5"/>
                <c:pt idx="0">
                  <c:v>16712</c:v>
                </c:pt>
                <c:pt idx="1">
                  <c:v>1095</c:v>
                </c:pt>
                <c:pt idx="2">
                  <c:v>55</c:v>
                </c:pt>
                <c:pt idx="3">
                  <c:v>1987</c:v>
                </c:pt>
                <c:pt idx="4">
                  <c:v>587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29F-4285-AD2D-6FC30C66F5C0}"/>
            </c:ext>
          </c:extLst>
        </c:ser>
        <c:ser>
          <c:idx val="0"/>
          <c:order val="1"/>
          <c:tx>
            <c:strRef>
              <c:f>'breakdown of income'!$C$2</c:f>
              <c:strCache>
                <c:ptCount val="1"/>
                <c:pt idx="0">
                  <c:v>2016/17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'breakdown of income'!$A$3:$A$7</c:f>
              <c:strCache>
                <c:ptCount val="5"/>
                <c:pt idx="0">
                  <c:v>Tuition Fees</c:v>
                </c:pt>
                <c:pt idx="1">
                  <c:v>Funding Council Grants</c:v>
                </c:pt>
                <c:pt idx="2">
                  <c:v>Investment Income</c:v>
                </c:pt>
                <c:pt idx="3">
                  <c:v>Residences, catering and conferences</c:v>
                </c:pt>
                <c:pt idx="4">
                  <c:v>Other Income</c:v>
                </c:pt>
              </c:strCache>
            </c:strRef>
          </c:cat>
          <c:val>
            <c:numRef>
              <c:f>'breakdown of income'!$C$3:$C$7</c:f>
              <c:numCache>
                <c:formatCode>General</c:formatCode>
                <c:ptCount val="5"/>
                <c:pt idx="0">
                  <c:v>16984</c:v>
                </c:pt>
                <c:pt idx="1">
                  <c:v>1621</c:v>
                </c:pt>
                <c:pt idx="2">
                  <c:v>80</c:v>
                </c:pt>
                <c:pt idx="3">
                  <c:v>2141</c:v>
                </c:pt>
                <c:pt idx="4">
                  <c:v>1288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29F-4285-AD2D-6FC30C66F5C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60533864"/>
        <c:axId val="560534192"/>
      </c:barChart>
      <c:catAx>
        <c:axId val="5605338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60534192"/>
        <c:crosses val="autoZero"/>
        <c:auto val="1"/>
        <c:lblAlgn val="ctr"/>
        <c:lblOffset val="100"/>
        <c:noMultiLvlLbl val="0"/>
      </c:catAx>
      <c:valAx>
        <c:axId val="5605341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/>
                  <a:t>£000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33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60533864"/>
        <c:crosses val="autoZero"/>
        <c:crossBetween val="between"/>
        <c:majorUnit val="2000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41037698140302831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Income!$B$9</c:f>
              <c:strCache>
                <c:ptCount val="1"/>
                <c:pt idx="0">
                  <c:v>2015/16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DE51-49ED-8C3C-18A23A38D3BA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DE51-49ED-8C3C-18A23A38D3BA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DE51-49ED-8C3C-18A23A38D3BA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DE51-49ED-8C3C-18A23A38D3BA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DE51-49ED-8C3C-18A23A38D3BA}"/>
              </c:ext>
            </c:extLst>
          </c:dPt>
          <c:dLbls>
            <c:dLbl>
              <c:idx val="4"/>
              <c:layout>
                <c:manualLayout>
                  <c:x val="0.23590174111975468"/>
                  <c:y val="1.3836577726678031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DE51-49ED-8C3C-18A23A38D3B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Income!$A$10:$A$14</c:f>
              <c:strCache>
                <c:ptCount val="5"/>
                <c:pt idx="0">
                  <c:v>Tuition Fees</c:v>
                </c:pt>
                <c:pt idx="1">
                  <c:v>Funding Council Grants</c:v>
                </c:pt>
                <c:pt idx="2">
                  <c:v>Investment Income</c:v>
                </c:pt>
                <c:pt idx="3">
                  <c:v>Residences, catering and conferences</c:v>
                </c:pt>
                <c:pt idx="4">
                  <c:v>Other Income</c:v>
                </c:pt>
              </c:strCache>
            </c:strRef>
          </c:cat>
          <c:val>
            <c:numRef>
              <c:f>Income!$B$10:$B$14</c:f>
              <c:numCache>
                <c:formatCode>General</c:formatCode>
                <c:ptCount val="5"/>
                <c:pt idx="0">
                  <c:v>16712</c:v>
                </c:pt>
                <c:pt idx="1">
                  <c:v>1095</c:v>
                </c:pt>
                <c:pt idx="2">
                  <c:v>55</c:v>
                </c:pt>
                <c:pt idx="3">
                  <c:v>1987</c:v>
                </c:pt>
                <c:pt idx="4">
                  <c:v>587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DE51-49ED-8C3C-18A23A38D3BA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4250006135164231"/>
          <c:y val="3.0835571137905415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1"/>
          <c:order val="0"/>
          <c:tx>
            <c:strRef>
              <c:f>Income!$B$2</c:f>
              <c:strCache>
                <c:ptCount val="1"/>
                <c:pt idx="0">
                  <c:v>2016/17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6AD4-4BCB-A0A7-F3B8F9D5FD2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6AD4-4BCB-A0A7-F3B8F9D5FD25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6AD4-4BCB-A0A7-F3B8F9D5FD25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6AD4-4BCB-A0A7-F3B8F9D5FD25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6AD4-4BCB-A0A7-F3B8F9D5FD25}"/>
              </c:ext>
            </c:extLst>
          </c:dPt>
          <c:dLbls>
            <c:dLbl>
              <c:idx val="2"/>
              <c:layout>
                <c:manualLayout>
                  <c:x val="-6.3358371063400004E-2"/>
                  <c:y val="3.5441015465262689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6AD4-4BCB-A0A7-F3B8F9D5FD25}"/>
                </c:ext>
              </c:extLst>
            </c:dLbl>
            <c:dLbl>
              <c:idx val="3"/>
              <c:layout>
                <c:manualLayout>
                  <c:x val="0.12247785156003688"/>
                  <c:y val="0.1690061829727609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6AD4-4BCB-A0A7-F3B8F9D5FD2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tx1"/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Income!$A$10:$A$14</c:f>
              <c:strCache>
                <c:ptCount val="5"/>
                <c:pt idx="0">
                  <c:v>Tuition Fees</c:v>
                </c:pt>
                <c:pt idx="1">
                  <c:v>Funding Council Grants</c:v>
                </c:pt>
                <c:pt idx="2">
                  <c:v>Investment Income</c:v>
                </c:pt>
                <c:pt idx="3">
                  <c:v>Residences, catering and conferences</c:v>
                </c:pt>
                <c:pt idx="4">
                  <c:v>Other Income</c:v>
                </c:pt>
              </c:strCache>
            </c:strRef>
          </c:cat>
          <c:val>
            <c:numRef>
              <c:f>Income!$B$3:$B$7</c:f>
              <c:numCache>
                <c:formatCode>General</c:formatCode>
                <c:ptCount val="5"/>
                <c:pt idx="0">
                  <c:v>16984</c:v>
                </c:pt>
                <c:pt idx="1">
                  <c:v>1621</c:v>
                </c:pt>
                <c:pt idx="2">
                  <c:v>80</c:v>
                </c:pt>
                <c:pt idx="3">
                  <c:v>2141</c:v>
                </c:pt>
                <c:pt idx="4">
                  <c:v>1288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6AD4-4BCB-A0A7-F3B8F9D5FD25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  <c:extLst>
          <c:ext xmlns:c15="http://schemas.microsoft.com/office/drawing/2012/chart" uri="{02D57815-91ED-43cb-92C2-25804820EDAC}">
            <c15:filteredPieSeries>
              <c15:ser>
                <c:idx val="2"/>
                <c:order val="1"/>
                <c:tx>
                  <c:strRef>
                    <c:extLst>
                      <c:ext uri="{02D57815-91ED-43cb-92C2-25804820EDAC}">
                        <c15:formulaRef>
                          <c15:sqref>Income!$B$9</c15:sqref>
                        </c15:formulaRef>
                      </c:ext>
                    </c:extLst>
                    <c:strCache>
                      <c:ptCount val="1"/>
                      <c:pt idx="0">
                        <c:v>2015/16</c:v>
                      </c:pt>
                    </c:strCache>
                  </c:strRef>
                </c:tx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noFill/>
                    </a:ln>
                    <a:effectLst/>
                  </c:spPr>
                  <c:extLst>
                    <c:ext xmlns:c16="http://schemas.microsoft.com/office/drawing/2014/chart" uri="{C3380CC4-5D6E-409C-BE32-E72D297353CC}">
                      <c16:uniqueId val="{0000000C-6AD4-4BCB-A0A7-F3B8F9D5FD25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noFill/>
                    </a:ln>
                    <a:effectLst/>
                  </c:spPr>
                  <c:extLst>
                    <c:ext xmlns:c16="http://schemas.microsoft.com/office/drawing/2014/chart" uri="{C3380CC4-5D6E-409C-BE32-E72D297353CC}">
                      <c16:uniqueId val="{0000000E-6AD4-4BCB-A0A7-F3B8F9D5FD25}"/>
                    </c:ext>
                  </c:extLst>
                </c:dPt>
                <c:dPt>
                  <c:idx val="2"/>
                  <c:bubble3D val="0"/>
                  <c:spPr>
                    <a:solidFill>
                      <a:schemeClr val="accent3"/>
                    </a:solidFill>
                    <a:ln>
                      <a:noFill/>
                    </a:ln>
                    <a:effectLst/>
                  </c:spPr>
                  <c:extLst>
                    <c:ext xmlns:c16="http://schemas.microsoft.com/office/drawing/2014/chart" uri="{C3380CC4-5D6E-409C-BE32-E72D297353CC}">
                      <c16:uniqueId val="{00000010-6AD4-4BCB-A0A7-F3B8F9D5FD25}"/>
                    </c:ext>
                  </c:extLst>
                </c:dPt>
                <c:dPt>
                  <c:idx val="3"/>
                  <c:bubble3D val="0"/>
                  <c:spPr>
                    <a:solidFill>
                      <a:schemeClr val="accent4"/>
                    </a:solidFill>
                    <a:ln>
                      <a:noFill/>
                    </a:ln>
                    <a:effectLst/>
                  </c:spPr>
                  <c:extLst>
                    <c:ext xmlns:c16="http://schemas.microsoft.com/office/drawing/2014/chart" uri="{C3380CC4-5D6E-409C-BE32-E72D297353CC}">
                      <c16:uniqueId val="{00000012-6AD4-4BCB-A0A7-F3B8F9D5FD25}"/>
                    </c:ext>
                  </c:extLst>
                </c:dPt>
                <c:dPt>
                  <c:idx val="4"/>
                  <c:bubble3D val="0"/>
                  <c:spPr>
                    <a:solidFill>
                      <a:schemeClr val="accent5"/>
                    </a:solidFill>
                    <a:ln>
                      <a:noFill/>
                    </a:ln>
                    <a:effectLst/>
                  </c:spPr>
                  <c:extLst>
                    <c:ext xmlns:c16="http://schemas.microsoft.com/office/drawing/2014/chart" uri="{C3380CC4-5D6E-409C-BE32-E72D297353CC}">
                      <c16:uniqueId val="{00000014-6AD4-4BCB-A0A7-F3B8F9D5FD25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000" b="0" i="0" u="none" strike="noStrik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n-US"/>
                    </a:p>
                  </c:txPr>
                  <c:showLegendKey val="0"/>
                  <c:showVal val="0"/>
                  <c:showCatName val="1"/>
                  <c:showSerName val="0"/>
                  <c:showPercent val="1"/>
                  <c:showBubbleSize val="0"/>
                  <c:showLeaderLines val="1"/>
                  <c:leaderLines>
                    <c:spPr>
                      <a:ln w="6350" cap="flat" cmpd="sng" algn="ctr">
                        <a:solidFill>
                          <a:schemeClr val="tx1"/>
                        </a:solidFill>
                        <a:prstDash val="solid"/>
                        <a:round/>
                      </a:ln>
                      <a:effectLst/>
                    </c:spPr>
                  </c:leaderLines>
                  <c:extLst>
                    <c:ext uri="{CE6537A1-D6FC-4f65-9D91-7224C49458BB}"/>
                  </c:extLst>
                </c:dLbls>
                <c:cat>
                  <c:strRef>
                    <c:extLst>
                      <c:ext uri="{02D57815-91ED-43cb-92C2-25804820EDAC}">
                        <c15:formulaRef>
                          <c15:sqref>Income!$A$10:$A$14</c15:sqref>
                        </c15:formulaRef>
                      </c:ext>
                    </c:extLst>
                    <c:strCache>
                      <c:ptCount val="5"/>
                      <c:pt idx="0">
                        <c:v>Tuition Fees</c:v>
                      </c:pt>
                      <c:pt idx="1">
                        <c:v>Funding Council Grants</c:v>
                      </c:pt>
                      <c:pt idx="2">
                        <c:v>Investment Income</c:v>
                      </c:pt>
                      <c:pt idx="3">
                        <c:v>Residences, catering and conferences</c:v>
                      </c:pt>
                      <c:pt idx="4">
                        <c:v>Other Income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Income!$B$10:$B$14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>
                        <c:v>16712</c:v>
                      </c:pt>
                      <c:pt idx="1">
                        <c:v>1095</c:v>
                      </c:pt>
                      <c:pt idx="2">
                        <c:v>55</c:v>
                      </c:pt>
                      <c:pt idx="3">
                        <c:v>1987</c:v>
                      </c:pt>
                      <c:pt idx="4">
                        <c:v>587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15-6AD4-4BCB-A0A7-F3B8F9D5FD25}"/>
                  </c:ext>
                </c:extLst>
              </c15:ser>
            </c15:filteredPieSeries>
            <c15:filteredPieSeries>
              <c15:ser>
                <c:idx val="0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Income!$B$9</c15:sqref>
                        </c15:formulaRef>
                      </c:ext>
                    </c:extLst>
                    <c:strCache>
                      <c:ptCount val="1"/>
                      <c:pt idx="0">
                        <c:v>2015/16</c:v>
                      </c:pt>
                    </c:strCache>
                  </c:strRef>
                </c:tx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noFill/>
                    </a:ln>
                    <a:effectLst/>
                    <a:scene3d>
                      <a:camera prst="orthographicFront"/>
                      <a:lightRig rig="brightRoom" dir="t"/>
                    </a:scene3d>
                    <a:sp3d prstMaterial="flat">
                      <a:bevelT w="50800" h="101600" prst="angle"/>
                      <a:contourClr>
                        <a:srgbClr val="000000"/>
                      </a:contourClr>
                    </a:sp3d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7-6AD4-4BCB-A0A7-F3B8F9D5FD25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noFill/>
                    </a:ln>
                    <a:effectLst/>
                    <a:scene3d>
                      <a:camera prst="orthographicFront"/>
                      <a:lightRig rig="brightRoom" dir="t"/>
                    </a:scene3d>
                    <a:sp3d prstMaterial="flat">
                      <a:bevelT w="50800" h="101600" prst="angle"/>
                      <a:contourClr>
                        <a:srgbClr val="000000"/>
                      </a:contourClr>
                    </a:sp3d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9-6AD4-4BCB-A0A7-F3B8F9D5FD25}"/>
                    </c:ext>
                  </c:extLst>
                </c:dPt>
                <c:dPt>
                  <c:idx val="2"/>
                  <c:bubble3D val="0"/>
                  <c:spPr>
                    <a:solidFill>
                      <a:schemeClr val="accent3"/>
                    </a:solidFill>
                    <a:ln>
                      <a:noFill/>
                    </a:ln>
                    <a:effectLst/>
                    <a:scene3d>
                      <a:camera prst="orthographicFront"/>
                      <a:lightRig rig="brightRoom" dir="t"/>
                    </a:scene3d>
                    <a:sp3d prstMaterial="flat">
                      <a:bevelT w="50800" h="101600" prst="angle"/>
                      <a:contourClr>
                        <a:srgbClr val="000000"/>
                      </a:contourClr>
                    </a:sp3d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B-6AD4-4BCB-A0A7-F3B8F9D5FD25}"/>
                    </c:ext>
                  </c:extLst>
                </c:dPt>
                <c:dPt>
                  <c:idx val="3"/>
                  <c:bubble3D val="0"/>
                  <c:spPr>
                    <a:solidFill>
                      <a:schemeClr val="accent4"/>
                    </a:solidFill>
                    <a:ln>
                      <a:noFill/>
                    </a:ln>
                    <a:effectLst/>
                    <a:scene3d>
                      <a:camera prst="orthographicFront"/>
                      <a:lightRig rig="brightRoom" dir="t"/>
                    </a:scene3d>
                    <a:sp3d prstMaterial="flat">
                      <a:bevelT w="50800" h="101600" prst="angle"/>
                      <a:contourClr>
                        <a:srgbClr val="000000"/>
                      </a:contourClr>
                    </a:sp3d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D-6AD4-4BCB-A0A7-F3B8F9D5FD25}"/>
                    </c:ext>
                  </c:extLst>
                </c:dPt>
                <c:dPt>
                  <c:idx val="4"/>
                  <c:bubble3D val="0"/>
                  <c:spPr>
                    <a:solidFill>
                      <a:schemeClr val="accent5"/>
                    </a:solidFill>
                    <a:ln>
                      <a:noFill/>
                    </a:ln>
                    <a:effectLst/>
                    <a:scene3d>
                      <a:camera prst="orthographicFront"/>
                      <a:lightRig rig="brightRoom" dir="t"/>
                    </a:scene3d>
                    <a:sp3d prstMaterial="flat">
                      <a:bevelT w="50800" h="101600" prst="angle"/>
                      <a:contourClr>
                        <a:srgbClr val="000000"/>
                      </a:contourClr>
                    </a:sp3d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F-6AD4-4BCB-A0A7-F3B8F9D5FD25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1" i="0" u="none" strike="noStrike" kern="1200" baseline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n-US"/>
                    </a:p>
                  </c:txPr>
                  <c:showLegendKey val="0"/>
                  <c:showVal val="0"/>
                  <c:showCatName val="1"/>
                  <c:showSerName val="0"/>
                  <c:showPercent val="1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prstDash val="solid"/>
                        <a:round/>
                      </a:ln>
                      <a:effectLst/>
                    </c:spPr>
                  </c:leaderLines>
                  <c:extLst xmlns:c15="http://schemas.microsoft.com/office/drawing/2012/chart">
                    <c:ext xmlns:c15="http://schemas.microsoft.com/office/drawing/2012/chart" uri="{CE6537A1-D6FC-4f65-9D91-7224C49458BB}"/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Income!$A$10:$A$14</c15:sqref>
                        </c15:formulaRef>
                      </c:ext>
                    </c:extLst>
                    <c:strCache>
                      <c:ptCount val="5"/>
                      <c:pt idx="0">
                        <c:v>Tuition Fees</c:v>
                      </c:pt>
                      <c:pt idx="1">
                        <c:v>Funding Council Grants</c:v>
                      </c:pt>
                      <c:pt idx="2">
                        <c:v>Investment Income</c:v>
                      </c:pt>
                      <c:pt idx="3">
                        <c:v>Residences, catering and conferences</c:v>
                      </c:pt>
                      <c:pt idx="4">
                        <c:v>Other Income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Income!$B$10:$B$14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>
                        <c:v>16712</c:v>
                      </c:pt>
                      <c:pt idx="1">
                        <c:v>1095</c:v>
                      </c:pt>
                      <c:pt idx="2">
                        <c:v>55</c:v>
                      </c:pt>
                      <c:pt idx="3">
                        <c:v>1987</c:v>
                      </c:pt>
                      <c:pt idx="4">
                        <c:v>587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20-6AD4-4BCB-A0A7-F3B8F9D5FD25}"/>
                  </c:ext>
                </c:extLst>
              </c15:ser>
            </c15:filteredPieSeries>
          </c:ext>
        </c:extLst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AB2D5-85DF-416E-A5E3-6AA31000E7AF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676074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4F4A5-B555-45D8-9FFB-B7032660C33C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86187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E3006-32BE-4CBE-B246-8EAB26482865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27550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422AB-435E-40D5-9931-8F703425D907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5808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65DF2-24B6-4F8E-80AF-CCBA1A59E888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739950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7628F-DBD2-421B-8D0D-FE67717BA6C0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11913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095-FDC5-4D6D-BE9C-6805C005C4A6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99115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1A501-44AB-433B-BC8F-46496A3AC9BD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64600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3BBBC-BFF2-4377-B2CD-3E697BF37A0F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067969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A2493-0836-48ED-8B6B-339FE1474F74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11091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ED059-9B21-467C-95BF-839C0E44B639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880056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4E935F-6AB5-48DC-B215-F4EA7DF1E8F2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4605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1341438"/>
          </a:xfrm>
          <a:prstGeom prst="rect">
            <a:avLst/>
          </a:prstGeom>
          <a:gradFill flip="none" rotWithShape="1">
            <a:gsLst>
              <a:gs pos="48000">
                <a:srgbClr val="550051"/>
              </a:gs>
              <a:gs pos="100000">
                <a:schemeClr val="bg1">
                  <a:lumMod val="100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pic>
        <p:nvPicPr>
          <p:cNvPr id="3075" name="Picture 5" descr="BG Logo (reversed, full, png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252"/>
          <a:stretch>
            <a:fillRect/>
          </a:stretch>
        </p:blipFill>
        <p:spPr bwMode="auto">
          <a:xfrm>
            <a:off x="107950" y="115888"/>
            <a:ext cx="2592388" cy="112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Rectangle 6"/>
          <p:cNvSpPr>
            <a:spLocks noChangeArrowheads="1"/>
          </p:cNvSpPr>
          <p:nvPr/>
        </p:nvSpPr>
        <p:spPr bwMode="auto">
          <a:xfrm>
            <a:off x="0" y="6624638"/>
            <a:ext cx="9144000" cy="260350"/>
          </a:xfrm>
          <a:prstGeom prst="rect">
            <a:avLst/>
          </a:prstGeom>
          <a:solidFill>
            <a:srgbClr val="55005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7" name="Text Box 7"/>
          <p:cNvSpPr txBox="1">
            <a:spLocks noChangeArrowheads="1"/>
          </p:cNvSpPr>
          <p:nvPr/>
        </p:nvSpPr>
        <p:spPr bwMode="auto">
          <a:xfrm>
            <a:off x="107950" y="6597650"/>
            <a:ext cx="903605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1200">
                <a:solidFill>
                  <a:schemeClr val="bg1"/>
                </a:solidFill>
                <a:latin typeface="Franklin Gothic Book" panose="020B0503020102020204" pitchFamily="34" charset="0"/>
              </a:rPr>
              <a:t>www.bishopg.ac.uk</a:t>
            </a:r>
          </a:p>
        </p:txBody>
      </p:sp>
      <p:sp>
        <p:nvSpPr>
          <p:cNvPr id="3078" name="Text Box 16"/>
          <p:cNvSpPr txBox="1">
            <a:spLocks noChangeArrowheads="1"/>
          </p:cNvSpPr>
          <p:nvPr/>
        </p:nvSpPr>
        <p:spPr bwMode="auto">
          <a:xfrm>
            <a:off x="179388" y="1989138"/>
            <a:ext cx="777716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000" dirty="0" smtClean="0">
                <a:latin typeface="Calibri" panose="020F0502020204030204" pitchFamily="34" charset="0"/>
              </a:rPr>
              <a:t> </a:t>
            </a:r>
            <a:endParaRPr lang="en-GB" altLang="en-US" sz="2000" dirty="0">
              <a:latin typeface="Calibri" panose="020F0502020204030204" pitchFamily="34" charset="0"/>
            </a:endParaRPr>
          </a:p>
        </p:txBody>
      </p:sp>
      <p:pic>
        <p:nvPicPr>
          <p:cNvPr id="3079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30163"/>
            <a:ext cx="3168650" cy="128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0" name="Text Box 15"/>
          <p:cNvSpPr txBox="1">
            <a:spLocks noChangeArrowheads="1"/>
          </p:cNvSpPr>
          <p:nvPr/>
        </p:nvSpPr>
        <p:spPr bwMode="auto">
          <a:xfrm>
            <a:off x="-441" y="1379538"/>
            <a:ext cx="9144000" cy="461962"/>
          </a:xfrm>
          <a:prstGeom prst="rect">
            <a:avLst/>
          </a:prstGeom>
          <a:solidFill>
            <a:srgbClr val="5500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2400" b="1" dirty="0" smtClean="0">
                <a:solidFill>
                  <a:srgbClr val="550051"/>
                </a:solidFill>
                <a:latin typeface="Calibri" panose="020F0502020204030204" pitchFamily="34" charset="0"/>
              </a:rPr>
              <a:t>S</a:t>
            </a:r>
            <a:r>
              <a:rPr lang="en-GB" altLang="en-US" sz="24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INCOME</a:t>
            </a:r>
            <a:endParaRPr lang="en-GB" altLang="en-US"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65924145"/>
              </p:ext>
            </p:extLst>
          </p:nvPr>
        </p:nvGraphicFramePr>
        <p:xfrm>
          <a:off x="179388" y="1879600"/>
          <a:ext cx="8857108" cy="4357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1341438"/>
          </a:xfrm>
          <a:prstGeom prst="rect">
            <a:avLst/>
          </a:prstGeom>
          <a:gradFill flip="none" rotWithShape="1">
            <a:gsLst>
              <a:gs pos="48000">
                <a:srgbClr val="550051"/>
              </a:gs>
              <a:gs pos="100000">
                <a:schemeClr val="bg1">
                  <a:lumMod val="100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pic>
        <p:nvPicPr>
          <p:cNvPr id="3075" name="Picture 5" descr="BG Logo (reversed, full, png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252"/>
          <a:stretch>
            <a:fillRect/>
          </a:stretch>
        </p:blipFill>
        <p:spPr bwMode="auto">
          <a:xfrm>
            <a:off x="107950" y="115888"/>
            <a:ext cx="2592388" cy="112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Rectangle 6"/>
          <p:cNvSpPr>
            <a:spLocks noChangeArrowheads="1"/>
          </p:cNvSpPr>
          <p:nvPr/>
        </p:nvSpPr>
        <p:spPr bwMode="auto">
          <a:xfrm>
            <a:off x="0" y="6624638"/>
            <a:ext cx="9144000" cy="260350"/>
          </a:xfrm>
          <a:prstGeom prst="rect">
            <a:avLst/>
          </a:prstGeom>
          <a:solidFill>
            <a:srgbClr val="55005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7" name="Text Box 7"/>
          <p:cNvSpPr txBox="1">
            <a:spLocks noChangeArrowheads="1"/>
          </p:cNvSpPr>
          <p:nvPr/>
        </p:nvSpPr>
        <p:spPr bwMode="auto">
          <a:xfrm>
            <a:off x="107950" y="6597650"/>
            <a:ext cx="903605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1200">
                <a:solidFill>
                  <a:schemeClr val="bg1"/>
                </a:solidFill>
                <a:latin typeface="Franklin Gothic Book" panose="020B0503020102020204" pitchFamily="34" charset="0"/>
              </a:rPr>
              <a:t>www.bishopg.ac.uk</a:t>
            </a:r>
          </a:p>
        </p:txBody>
      </p:sp>
      <p:sp>
        <p:nvSpPr>
          <p:cNvPr id="3078" name="Text Box 16"/>
          <p:cNvSpPr txBox="1">
            <a:spLocks noChangeArrowheads="1"/>
          </p:cNvSpPr>
          <p:nvPr/>
        </p:nvSpPr>
        <p:spPr bwMode="auto">
          <a:xfrm>
            <a:off x="179388" y="1989138"/>
            <a:ext cx="777716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000" dirty="0" smtClean="0">
                <a:latin typeface="Calibri" panose="020F0502020204030204" pitchFamily="34" charset="0"/>
              </a:rPr>
              <a:t> </a:t>
            </a:r>
            <a:endParaRPr lang="en-GB" altLang="en-US" sz="2000" dirty="0">
              <a:latin typeface="Calibri" panose="020F0502020204030204" pitchFamily="34" charset="0"/>
            </a:endParaRPr>
          </a:p>
        </p:txBody>
      </p:sp>
      <p:pic>
        <p:nvPicPr>
          <p:cNvPr id="3079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30163"/>
            <a:ext cx="3168650" cy="128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0" name="Text Box 15"/>
          <p:cNvSpPr txBox="1">
            <a:spLocks noChangeArrowheads="1"/>
          </p:cNvSpPr>
          <p:nvPr/>
        </p:nvSpPr>
        <p:spPr bwMode="auto">
          <a:xfrm>
            <a:off x="-441" y="1379538"/>
            <a:ext cx="9144000" cy="461962"/>
          </a:xfrm>
          <a:prstGeom prst="rect">
            <a:avLst/>
          </a:prstGeom>
          <a:solidFill>
            <a:srgbClr val="5500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Frutiger 55 Roman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Frutiger 55 Roman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2400" b="1" dirty="0" smtClean="0">
                <a:solidFill>
                  <a:srgbClr val="550051"/>
                </a:solidFill>
                <a:latin typeface="Calibri" panose="020F0502020204030204" pitchFamily="34" charset="0"/>
              </a:rPr>
              <a:t>S</a:t>
            </a:r>
            <a:r>
              <a:rPr lang="en-GB" altLang="en-US" sz="24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CHANGES TO FUNDING</a:t>
            </a:r>
            <a:endParaRPr lang="en-GB" altLang="en-US"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17985425"/>
              </p:ext>
            </p:extLst>
          </p:nvPr>
        </p:nvGraphicFramePr>
        <p:xfrm>
          <a:off x="-441" y="2132798"/>
          <a:ext cx="4392488" cy="37312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1" name="Chart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67393254"/>
              </p:ext>
            </p:extLst>
          </p:nvPr>
        </p:nvGraphicFramePr>
        <p:xfrm>
          <a:off x="276592" y="2114731"/>
          <a:ext cx="4115455" cy="4123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2" name="Chart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71574430"/>
              </p:ext>
            </p:extLst>
          </p:nvPr>
        </p:nvGraphicFramePr>
        <p:xfrm>
          <a:off x="4211960" y="2112224"/>
          <a:ext cx="5328592" cy="41264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1252202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LongProperties xmlns="http://schemas.microsoft.com/office/2006/metadata/longProperties"/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118D4289CB23645851208E50AD1DEDA" ma:contentTypeVersion="0" ma:contentTypeDescription="Create a new document." ma:contentTypeScope="" ma:versionID="5bec05e9884abf5630f6fd570cf7fa9a">
  <xsd:schema xmlns:xsd="http://www.w3.org/2001/XMLSchema" xmlns:xs="http://www.w3.org/2001/XMLSchema" xmlns:p="http://schemas.microsoft.com/office/2006/metadata/properties" xmlns:ns2="5b82430e-346e-4315-ab51-c9f92ff538cf" targetNamespace="http://schemas.microsoft.com/office/2006/metadata/properties" ma:root="true" ma:fieldsID="54642efff9563355918885b30ef9a2e7" ns2:_="">
    <xsd:import namespace="5b82430e-346e-4315-ab51-c9f92ff538cf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b82430e-346e-4315-ab51-c9f92ff538cf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5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AAA89AC-5963-4F4F-B2AB-F06BA0D465F0}">
  <ds:schemaRefs>
    <ds:schemaRef ds:uri="http://schemas.microsoft.com/office/2006/metadata/longProperties"/>
  </ds:schemaRefs>
</ds:datastoreItem>
</file>

<file path=customXml/itemProps2.xml><?xml version="1.0" encoding="utf-8"?>
<ds:datastoreItem xmlns:ds="http://schemas.openxmlformats.org/officeDocument/2006/customXml" ds:itemID="{92F68451-900E-49E9-BAFD-F281C292FC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b82430e-346e-4315-ab51-c9f92ff538c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8197012-5250-49E1-BC93-94144F00B20C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5228011E-80E9-4405-963E-8E5ABDA8E0B2}">
  <ds:schemaRefs>
    <ds:schemaRef ds:uri="5b82430e-346e-4315-ab51-c9f92ff538cf"/>
    <ds:schemaRef ds:uri="http://purl.org/dc/dcmitype/"/>
    <ds:schemaRef ds:uri="http://purl.org/dc/elements/1.1/"/>
    <ds:schemaRef ds:uri="http://schemas.openxmlformats.org/package/2006/metadata/core-properties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customXml/itemProps5.xml><?xml version="1.0" encoding="utf-8"?>
<ds:datastoreItem xmlns:ds="http://schemas.openxmlformats.org/officeDocument/2006/customXml" ds:itemID="{6B0128F2-DCE8-4814-AB75-A9D92DA6DE7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</TotalTime>
  <Words>18</Words>
  <Application>Microsoft Office PowerPoint</Application>
  <PresentationFormat>On-screen Show (4:3)</PresentationFormat>
  <Paragraphs>13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Franklin Gothic Book</vt:lpstr>
      <vt:lpstr>Frutiger 55 Roman</vt:lpstr>
      <vt:lpstr>Office Theme</vt:lpstr>
      <vt:lpstr>PowerPoint Presentation</vt:lpstr>
      <vt:lpstr>PowerPoint Presentation</vt:lpstr>
    </vt:vector>
  </TitlesOfParts>
  <Company>Bishop Grosseteste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Jill Stubley</dc:creator>
  <cp:lastModifiedBy>David Robson</cp:lastModifiedBy>
  <cp:revision>14</cp:revision>
  <dcterms:created xsi:type="dcterms:W3CDTF">2018-05-11T14:11:33Z</dcterms:created>
  <dcterms:modified xsi:type="dcterms:W3CDTF">2018-05-15T14:39:49Z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dlc_DocId">
    <vt:lpwstr>A2DKCWCQNRQN-391-66</vt:lpwstr>
  </property>
  <property fmtid="{D5CDD505-2E9C-101B-9397-08002B2CF9AE}" pid="3" name="_dlc_DocIdItemGuid">
    <vt:lpwstr>593c2dbd-f94b-4f8f-9e05-9452f3fd9ab4</vt:lpwstr>
  </property>
  <property fmtid="{D5CDD505-2E9C-101B-9397-08002B2CF9AE}" pid="4" name="_dlc_DocIdUrl">
    <vt:lpwstr>https://bgnet.bishopg.ac.uk/Docs/_layouts/DocIdRedir.aspx?ID=A2DKCWCQNRQN-391-66, A2DKCWCQNRQN-391-66</vt:lpwstr>
  </property>
</Properties>
</file>